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84" autoAdjust="0"/>
    <p:restoredTop sz="94660"/>
  </p:normalViewPr>
  <p:slideViewPr>
    <p:cSldViewPr snapToGrid="0">
      <p:cViewPr varScale="1">
        <p:scale>
          <a:sx n="60" d="100"/>
          <a:sy n="60" d="100"/>
        </p:scale>
        <p:origin x="5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90FDB7-46E7-4B0C-ADBF-A40BA072700B}" type="datetimeFigureOut">
              <a:rPr lang="en-US" smtClean="0"/>
              <a:t>7/19/2018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8DE79E-699F-4069-B877-22202D9759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6295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DF02FE-6860-CE49-8408-A2D1D13B094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68285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DF02FE-6860-CE49-8408-A2D1D13B094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68872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DCC0D-BF83-4AD0-B94E-382F1331E02F}" type="datetimeFigureOut">
              <a:rPr lang="en-US" smtClean="0"/>
              <a:t>7/19/2018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A2780-6FC3-4286-9053-C90B2FFAC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738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DCC0D-BF83-4AD0-B94E-382F1331E02F}" type="datetimeFigureOut">
              <a:rPr lang="en-US" smtClean="0"/>
              <a:t>7/19/2018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A2780-6FC3-4286-9053-C90B2FFAC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942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DCC0D-BF83-4AD0-B94E-382F1331E02F}" type="datetimeFigureOut">
              <a:rPr lang="en-US" smtClean="0"/>
              <a:t>7/19/2018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A2780-6FC3-4286-9053-C90B2FFAC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37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DCC0D-BF83-4AD0-B94E-382F1331E02F}" type="datetimeFigureOut">
              <a:rPr lang="en-US" smtClean="0"/>
              <a:t>7/19/2018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A2780-6FC3-4286-9053-C90B2FFAC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845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DCC0D-BF83-4AD0-B94E-382F1331E02F}" type="datetimeFigureOut">
              <a:rPr lang="en-US" smtClean="0"/>
              <a:t>7/19/2018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A2780-6FC3-4286-9053-C90B2FFAC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46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DCC0D-BF83-4AD0-B94E-382F1331E02F}" type="datetimeFigureOut">
              <a:rPr lang="en-US" smtClean="0"/>
              <a:t>7/19/2018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A2780-6FC3-4286-9053-C90B2FFAC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238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DCC0D-BF83-4AD0-B94E-382F1331E02F}" type="datetimeFigureOut">
              <a:rPr lang="en-US" smtClean="0"/>
              <a:t>7/19/2018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A2780-6FC3-4286-9053-C90B2FFAC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272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DCC0D-BF83-4AD0-B94E-382F1331E02F}" type="datetimeFigureOut">
              <a:rPr lang="en-US" smtClean="0"/>
              <a:t>7/19/2018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A2780-6FC3-4286-9053-C90B2FFAC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280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DCC0D-BF83-4AD0-B94E-382F1331E02F}" type="datetimeFigureOut">
              <a:rPr lang="en-US" smtClean="0"/>
              <a:t>7/19/2018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A2780-6FC3-4286-9053-C90B2FFAC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598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DCC0D-BF83-4AD0-B94E-382F1331E02F}" type="datetimeFigureOut">
              <a:rPr lang="en-US" smtClean="0"/>
              <a:t>7/19/2018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A2780-6FC3-4286-9053-C90B2FFAC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70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DCC0D-BF83-4AD0-B94E-382F1331E02F}" type="datetimeFigureOut">
              <a:rPr lang="en-US" smtClean="0"/>
              <a:t>7/19/2018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A2780-6FC3-4286-9053-C90B2FFAC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168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DCC0D-BF83-4AD0-B94E-382F1331E02F}" type="datetimeFigureOut">
              <a:rPr lang="en-US" smtClean="0"/>
              <a:t>7/19/2018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8A2780-6FC3-4286-9053-C90B2FFAC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052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g"/><Relationship Id="rId4" Type="http://schemas.openxmlformats.org/officeDocument/2006/relationships/hyperlink" Target="mailto:ClientSupport@CUSolutionsgroup.co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sp>
        <p:nvSpPr>
          <p:cNvPr id="11" name="Title 3"/>
          <p:cNvSpPr>
            <a:spLocks noGrp="1"/>
          </p:cNvSpPr>
          <p:nvPr>
            <p:ph type="title"/>
          </p:nvPr>
        </p:nvSpPr>
        <p:spPr>
          <a:xfrm>
            <a:off x="1876002" y="152401"/>
            <a:ext cx="7886700" cy="1325563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005192"/>
                </a:solidFill>
                <a:latin typeface="+mn-lt"/>
              </a:rPr>
              <a:t>2018 Marketing Message Calendar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39036" y="1615858"/>
            <a:ext cx="10809961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The 2018 Marketing Messaging Calendar provides a snapshot of the various messaging and promotions that Love My Credit Union Rewards will leverage to market its various programs and product offerings throughout the year. </a:t>
            </a:r>
          </a:p>
          <a:p>
            <a:r>
              <a:rPr lang="en-US" sz="2000" dirty="0"/>
              <a:t> </a:t>
            </a:r>
          </a:p>
          <a:p>
            <a:r>
              <a:rPr lang="en-US" sz="2000" dirty="0"/>
              <a:t>Use this as your guide for determining when and how to market the Love My Credit Union Rewards programs for optimum results. This timeline is just a suggestion, but following this calendar will coordinate your credit union’s marketing with those of Love My Credit Union Rewards.</a:t>
            </a:r>
          </a:p>
          <a:p>
            <a:r>
              <a:rPr lang="en-US" sz="2000" dirty="0"/>
              <a:t> </a:t>
            </a:r>
          </a:p>
          <a:p>
            <a:r>
              <a:rPr lang="en-US" sz="2000" dirty="0"/>
              <a:t>If you have questions regarding the marketing calendar, guidelines or materials, please contact Client Support at </a:t>
            </a:r>
            <a:r>
              <a:rPr lang="en-US" sz="2000" u="sng" dirty="0">
                <a:hlinkClick r:id="rId4"/>
              </a:rPr>
              <a:t>ClientSupport@CUSolutionsGroup.com</a:t>
            </a:r>
            <a:r>
              <a:rPr lang="en-US" sz="2000" dirty="0"/>
              <a:t>. </a:t>
            </a:r>
          </a:p>
          <a:p>
            <a:endParaRPr lang="en-US" sz="2000" dirty="0"/>
          </a:p>
          <a:p>
            <a:r>
              <a:rPr lang="en-US" sz="2000" i="1" dirty="0"/>
              <a:t>*You know your credit union members best, and should use your knowledge of your member base to market and cater to their interests as appropriate. </a:t>
            </a:r>
            <a:endParaRPr lang="en-US" sz="2000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7525FAB-5238-4A52-97B7-2EC1E035822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8925" y="5852166"/>
            <a:ext cx="2100072" cy="569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4858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sp>
        <p:nvSpPr>
          <p:cNvPr id="197" name="TextBox 196"/>
          <p:cNvSpPr txBox="1"/>
          <p:nvPr/>
        </p:nvSpPr>
        <p:spPr>
          <a:xfrm>
            <a:off x="2334533" y="5915064"/>
            <a:ext cx="4887597" cy="738664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1000" b="1" dirty="0">
                <a:latin typeface="Arial" charset="0"/>
                <a:ea typeface="Arial" charset="0"/>
                <a:cs typeface="Arial" charset="0"/>
              </a:rPr>
              <a:t>Spring                   Mother’s Day                        Grads                   Father’s Day</a:t>
            </a:r>
          </a:p>
          <a:p>
            <a:pPr>
              <a:lnSpc>
                <a:spcPct val="200000"/>
              </a:lnSpc>
            </a:pPr>
            <a:endParaRPr lang="en-US" sz="100" b="1" dirty="0"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200000"/>
              </a:lnSpc>
            </a:pPr>
            <a:r>
              <a:rPr lang="en-US" sz="1000" b="1" dirty="0">
                <a:latin typeface="Arial" charset="0"/>
                <a:ea typeface="Arial" charset="0"/>
                <a:cs typeface="Arial" charset="0"/>
              </a:rPr>
              <a:t>Summer                Back to School                     Fall                       Holiday</a:t>
            </a:r>
          </a:p>
        </p:txBody>
      </p:sp>
      <p:sp>
        <p:nvSpPr>
          <p:cNvPr id="11" name="Title 3"/>
          <p:cNvSpPr>
            <a:spLocks noGrp="1"/>
          </p:cNvSpPr>
          <p:nvPr>
            <p:ph type="title"/>
          </p:nvPr>
        </p:nvSpPr>
        <p:spPr>
          <a:xfrm>
            <a:off x="1876002" y="152401"/>
            <a:ext cx="7886700" cy="1325563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005192"/>
                </a:solidFill>
                <a:latin typeface="+mn-lt"/>
              </a:rPr>
              <a:t>2018 Marketing Message Calendar </a:t>
            </a:r>
          </a:p>
        </p:txBody>
      </p:sp>
      <p:sp>
        <p:nvSpPr>
          <p:cNvPr id="93" name="Teardrop 92"/>
          <p:cNvSpPr/>
          <p:nvPr/>
        </p:nvSpPr>
        <p:spPr>
          <a:xfrm flipV="1">
            <a:off x="2185089" y="6039341"/>
            <a:ext cx="152400" cy="152400"/>
          </a:xfrm>
          <a:prstGeom prst="teardrop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4" name="Teardrop 93"/>
          <p:cNvSpPr/>
          <p:nvPr/>
        </p:nvSpPr>
        <p:spPr>
          <a:xfrm flipV="1">
            <a:off x="2185089" y="6394047"/>
            <a:ext cx="152400" cy="152400"/>
          </a:xfrm>
          <a:prstGeom prst="teardrop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95" name="Teardrop 94"/>
          <p:cNvSpPr/>
          <p:nvPr/>
        </p:nvSpPr>
        <p:spPr>
          <a:xfrm flipV="1">
            <a:off x="3272360" y="6039341"/>
            <a:ext cx="152400" cy="152400"/>
          </a:xfrm>
          <a:prstGeom prst="teardrop">
            <a:avLst/>
          </a:prstGeom>
          <a:solidFill>
            <a:srgbClr val="DE42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6" name="Teardrop 95"/>
          <p:cNvSpPr/>
          <p:nvPr/>
        </p:nvSpPr>
        <p:spPr>
          <a:xfrm flipV="1">
            <a:off x="3272360" y="6394047"/>
            <a:ext cx="152400" cy="152400"/>
          </a:xfrm>
          <a:prstGeom prst="teardrop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7" name="Teardrop 96"/>
          <p:cNvSpPr/>
          <p:nvPr/>
        </p:nvSpPr>
        <p:spPr>
          <a:xfrm flipV="1">
            <a:off x="4913378" y="6039341"/>
            <a:ext cx="152400" cy="152400"/>
          </a:xfrm>
          <a:prstGeom prst="teardrop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8" name="Teardrop 97"/>
          <p:cNvSpPr/>
          <p:nvPr/>
        </p:nvSpPr>
        <p:spPr>
          <a:xfrm flipV="1">
            <a:off x="4913378" y="6394047"/>
            <a:ext cx="152400" cy="152400"/>
          </a:xfrm>
          <a:prstGeom prst="teardrop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7623" y="6477825"/>
            <a:ext cx="2057400" cy="365125"/>
          </a:xfrm>
        </p:spPr>
        <p:txBody>
          <a:bodyPr/>
          <a:lstStyle/>
          <a:p>
            <a:r>
              <a:rPr lang="en-US" dirty="0"/>
              <a:t> 9</a:t>
            </a:r>
          </a:p>
        </p:txBody>
      </p:sp>
      <p:grpSp>
        <p:nvGrpSpPr>
          <p:cNvPr id="111" name="Group 110"/>
          <p:cNvGrpSpPr/>
          <p:nvPr/>
        </p:nvGrpSpPr>
        <p:grpSpPr>
          <a:xfrm>
            <a:off x="1876002" y="1498593"/>
            <a:ext cx="8660480" cy="276999"/>
            <a:chOff x="-3973004" y="1642347"/>
            <a:chExt cx="12710603" cy="406538"/>
          </a:xfrm>
        </p:grpSpPr>
        <p:cxnSp>
          <p:nvCxnSpPr>
            <p:cNvPr id="112" name="Straight Connector 111"/>
            <p:cNvCxnSpPr/>
            <p:nvPr/>
          </p:nvCxnSpPr>
          <p:spPr>
            <a:xfrm>
              <a:off x="-3973004" y="2032000"/>
              <a:ext cx="12710603" cy="0"/>
            </a:xfrm>
            <a:prstGeom prst="line">
              <a:avLst/>
            </a:prstGeom>
            <a:ln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3" name="TextBox 112"/>
            <p:cNvSpPr txBox="1"/>
            <p:nvPr/>
          </p:nvSpPr>
          <p:spPr>
            <a:xfrm>
              <a:off x="378876" y="1642347"/>
              <a:ext cx="746265" cy="4065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>
                  <a:latin typeface="Arial" charset="0"/>
                  <a:ea typeface="Arial" charset="0"/>
                  <a:cs typeface="Arial" charset="0"/>
                </a:rPr>
                <a:t>APR</a:t>
              </a:r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1317111" y="1642347"/>
              <a:ext cx="751440" cy="4065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>
                  <a:latin typeface="Arial" charset="0"/>
                  <a:ea typeface="Arial" charset="0"/>
                  <a:cs typeface="Arial" charset="0"/>
                </a:rPr>
                <a:t>MAY</a:t>
              </a:r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2272419" y="1642347"/>
              <a:ext cx="720384" cy="4065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>
                  <a:latin typeface="Arial" charset="0"/>
                  <a:ea typeface="Arial" charset="0"/>
                  <a:cs typeface="Arial" charset="0"/>
                </a:rPr>
                <a:t>JUN</a:t>
              </a:r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3226269" y="1642347"/>
              <a:ext cx="696858" cy="4065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>
                  <a:latin typeface="Arial" charset="0"/>
                  <a:ea typeface="Arial" charset="0"/>
                  <a:cs typeface="Arial" charset="0"/>
                </a:rPr>
                <a:t>JUL</a:t>
              </a:r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4136190" y="1642347"/>
              <a:ext cx="772142" cy="4065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>
                  <a:latin typeface="Arial" charset="0"/>
                  <a:ea typeface="Arial" charset="0"/>
                  <a:cs typeface="Arial" charset="0"/>
                </a:rPr>
                <a:t>AUG</a:t>
              </a: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5055136" y="1642347"/>
              <a:ext cx="861543" cy="4065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>
                  <a:latin typeface="Arial" charset="0"/>
                  <a:ea typeface="Arial" charset="0"/>
                  <a:cs typeface="Arial" charset="0"/>
                </a:rPr>
                <a:t>SEPT</a:t>
              </a: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6011691" y="1642347"/>
              <a:ext cx="748616" cy="4065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>
                  <a:latin typeface="Arial" charset="0"/>
                  <a:ea typeface="Arial" charset="0"/>
                  <a:cs typeface="Arial" charset="0"/>
                </a:rPr>
                <a:t>OCT</a:t>
              </a:r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6943346" y="1642347"/>
              <a:ext cx="760379" cy="4065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>
                  <a:latin typeface="Arial" charset="0"/>
                  <a:ea typeface="Arial" charset="0"/>
                  <a:cs typeface="Arial" charset="0"/>
                </a:rPr>
                <a:t>NOV</a:t>
              </a: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7869613" y="1642347"/>
              <a:ext cx="746265" cy="4065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>
                  <a:latin typeface="Arial" charset="0"/>
                  <a:ea typeface="Arial" charset="0"/>
                  <a:cs typeface="Arial" charset="0"/>
                </a:rPr>
                <a:t>DEC</a:t>
              </a:r>
            </a:p>
          </p:txBody>
        </p:sp>
      </p:grpSp>
      <p:cxnSp>
        <p:nvCxnSpPr>
          <p:cNvPr id="123" name="Straight Connector 122"/>
          <p:cNvCxnSpPr/>
          <p:nvPr/>
        </p:nvCxnSpPr>
        <p:spPr>
          <a:xfrm flipH="1" flipV="1">
            <a:off x="5412712" y="1777528"/>
            <a:ext cx="12128" cy="4089873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 flipV="1">
            <a:off x="6038452" y="1764086"/>
            <a:ext cx="1084" cy="4115055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 flipV="1">
            <a:off x="6676997" y="1777527"/>
            <a:ext cx="0" cy="4101612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/>
          <p:nvPr/>
        </p:nvCxnSpPr>
        <p:spPr>
          <a:xfrm flipV="1">
            <a:off x="7318192" y="1786080"/>
            <a:ext cx="426" cy="4069583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 flipV="1">
            <a:off x="7959818" y="1764086"/>
            <a:ext cx="0" cy="4115055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/>
          <p:nvPr/>
        </p:nvCxnSpPr>
        <p:spPr>
          <a:xfrm flipH="1" flipV="1">
            <a:off x="8628227" y="1775825"/>
            <a:ext cx="2808" cy="4103315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 flipH="1" flipV="1">
            <a:off x="9205487" y="1775824"/>
            <a:ext cx="2951" cy="4103316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1874033" y="5867400"/>
            <a:ext cx="8671086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 flipV="1">
            <a:off x="9866599" y="1775825"/>
            <a:ext cx="1954" cy="4103314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TextBox 131"/>
          <p:cNvSpPr txBox="1"/>
          <p:nvPr/>
        </p:nvSpPr>
        <p:spPr>
          <a:xfrm>
            <a:off x="1670028" y="1898245"/>
            <a:ext cx="140882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00" b="1" dirty="0">
                <a:latin typeface="Arial" charset="0"/>
                <a:ea typeface="Arial" charset="0"/>
                <a:cs typeface="Arial" charset="0"/>
              </a:rPr>
              <a:t>SPRINT</a:t>
            </a:r>
          </a:p>
          <a:p>
            <a:pPr indent="174625">
              <a:lnSpc>
                <a:spcPct val="150000"/>
              </a:lnSpc>
            </a:pPr>
            <a:r>
              <a:rPr lang="en-US" sz="800" dirty="0">
                <a:latin typeface="Arial" charset="0"/>
                <a:ea typeface="Arial" charset="0"/>
                <a:cs typeface="Arial" charset="0"/>
              </a:rPr>
              <a:t>GSTV</a:t>
            </a:r>
          </a:p>
          <a:p>
            <a:pPr indent="174625">
              <a:lnSpc>
                <a:spcPct val="150000"/>
              </a:lnSpc>
            </a:pPr>
            <a:r>
              <a:rPr lang="en-US" sz="800" dirty="0">
                <a:latin typeface="Arial" charset="0"/>
                <a:ea typeface="Arial" charset="0"/>
                <a:cs typeface="Arial" charset="0"/>
              </a:rPr>
              <a:t>Digital</a:t>
            </a:r>
          </a:p>
          <a:p>
            <a:pPr indent="174625">
              <a:lnSpc>
                <a:spcPct val="150000"/>
              </a:lnSpc>
            </a:pPr>
            <a:r>
              <a:rPr lang="en-US" sz="800" dirty="0" err="1">
                <a:latin typeface="Arial" charset="0"/>
                <a:ea typeface="Arial" charset="0"/>
                <a:cs typeface="Arial" charset="0"/>
              </a:rPr>
              <a:t>Screenvision</a:t>
            </a:r>
            <a:endParaRPr lang="en-US" sz="800" dirty="0">
              <a:latin typeface="Arial" charset="0"/>
              <a:ea typeface="Arial" charset="0"/>
              <a:cs typeface="Arial" charset="0"/>
            </a:endParaRPr>
          </a:p>
          <a:p>
            <a:pPr indent="174625">
              <a:lnSpc>
                <a:spcPct val="150000"/>
              </a:lnSpc>
            </a:pPr>
            <a:r>
              <a:rPr lang="en-US" sz="800" dirty="0">
                <a:latin typeface="Arial" charset="0"/>
                <a:ea typeface="Arial" charset="0"/>
                <a:cs typeface="Arial" charset="0"/>
              </a:rPr>
              <a:t>Paid Social</a:t>
            </a:r>
          </a:p>
          <a:p>
            <a:pPr indent="174625">
              <a:lnSpc>
                <a:spcPct val="150000"/>
              </a:lnSpc>
            </a:pPr>
            <a:endParaRPr lang="en-US" sz="800" dirty="0">
              <a:latin typeface="Arial" charset="0"/>
              <a:ea typeface="Arial" charset="0"/>
              <a:cs typeface="Arial" charset="0"/>
            </a:endParaRPr>
          </a:p>
          <a:p>
            <a:pPr indent="174625">
              <a:lnSpc>
                <a:spcPct val="150000"/>
              </a:lnSpc>
            </a:pPr>
            <a:endParaRPr lang="en-US" sz="800" dirty="0">
              <a:latin typeface="Arial" charset="0"/>
              <a:ea typeface="Arial" charset="0"/>
              <a:cs typeface="Arial" charset="0"/>
            </a:endParaRPr>
          </a:p>
          <a:p>
            <a:pPr marL="7938">
              <a:lnSpc>
                <a:spcPct val="150000"/>
              </a:lnSpc>
            </a:pPr>
            <a:r>
              <a:rPr lang="en-US" sz="800" b="1" dirty="0">
                <a:latin typeface="Arial" charset="0"/>
                <a:ea typeface="Arial" charset="0"/>
                <a:cs typeface="Arial" charset="0"/>
              </a:rPr>
              <a:t>TURBOTAX</a:t>
            </a:r>
          </a:p>
          <a:p>
            <a:pPr marL="174625">
              <a:lnSpc>
                <a:spcPct val="150000"/>
              </a:lnSpc>
            </a:pPr>
            <a:r>
              <a:rPr lang="en-US" sz="800" dirty="0">
                <a:latin typeface="Arial" charset="0"/>
                <a:ea typeface="Arial" charset="0"/>
                <a:cs typeface="Arial" charset="0"/>
              </a:rPr>
              <a:t>Paid Social</a:t>
            </a:r>
          </a:p>
          <a:p>
            <a:pPr marL="174625">
              <a:lnSpc>
                <a:spcPct val="150000"/>
              </a:lnSpc>
            </a:pPr>
            <a:r>
              <a:rPr lang="en-US" sz="800" dirty="0">
                <a:latin typeface="Arial" charset="0"/>
                <a:ea typeface="Arial" charset="0"/>
                <a:cs typeface="Arial" charset="0"/>
              </a:rPr>
              <a:t>GSTV</a:t>
            </a:r>
          </a:p>
          <a:p>
            <a:pPr indent="7938">
              <a:lnSpc>
                <a:spcPct val="150000"/>
              </a:lnSpc>
            </a:pPr>
            <a:endParaRPr lang="en-US" sz="800" b="1" dirty="0">
              <a:latin typeface="Arial" charset="0"/>
              <a:ea typeface="Arial" charset="0"/>
              <a:cs typeface="Arial" charset="0"/>
            </a:endParaRPr>
          </a:p>
          <a:p>
            <a:pPr indent="7938">
              <a:lnSpc>
                <a:spcPct val="150000"/>
              </a:lnSpc>
            </a:pPr>
            <a:endParaRPr lang="en-US" sz="800" b="1" dirty="0">
              <a:latin typeface="Arial" charset="0"/>
              <a:ea typeface="Arial" charset="0"/>
              <a:cs typeface="Arial" charset="0"/>
            </a:endParaRPr>
          </a:p>
          <a:p>
            <a:pPr indent="7938">
              <a:lnSpc>
                <a:spcPct val="150000"/>
              </a:lnSpc>
            </a:pPr>
            <a:r>
              <a:rPr lang="en-US" sz="800" b="1" dirty="0">
                <a:latin typeface="Arial" charset="0"/>
                <a:ea typeface="Arial" charset="0"/>
                <a:cs typeface="Arial" charset="0"/>
              </a:rPr>
              <a:t>TRUSTAGE</a:t>
            </a:r>
          </a:p>
          <a:p>
            <a:pPr marL="174625">
              <a:lnSpc>
                <a:spcPct val="150000"/>
              </a:lnSpc>
            </a:pPr>
            <a:r>
              <a:rPr lang="en-US" sz="800" dirty="0">
                <a:latin typeface="Arial" charset="0"/>
                <a:ea typeface="Arial" charset="0"/>
                <a:cs typeface="Arial" charset="0"/>
              </a:rPr>
              <a:t>GSTV</a:t>
            </a:r>
          </a:p>
          <a:p>
            <a:pPr marL="174625">
              <a:lnSpc>
                <a:spcPct val="150000"/>
              </a:lnSpc>
            </a:pPr>
            <a:r>
              <a:rPr lang="en-US" sz="800" dirty="0">
                <a:latin typeface="Arial" charset="0"/>
                <a:ea typeface="Arial" charset="0"/>
                <a:cs typeface="Arial" charset="0"/>
              </a:rPr>
              <a:t>Digital </a:t>
            </a:r>
          </a:p>
          <a:p>
            <a:pPr marL="174625">
              <a:lnSpc>
                <a:spcPct val="150000"/>
              </a:lnSpc>
            </a:pPr>
            <a:r>
              <a:rPr lang="en-US" sz="800" dirty="0">
                <a:latin typeface="Arial" charset="0"/>
                <a:ea typeface="Arial" charset="0"/>
                <a:cs typeface="Arial" charset="0"/>
              </a:rPr>
              <a:t>Paid Social</a:t>
            </a:r>
          </a:p>
          <a:p>
            <a:pPr marL="174625">
              <a:lnSpc>
                <a:spcPct val="150000"/>
              </a:lnSpc>
            </a:pPr>
            <a:endParaRPr lang="en-US" sz="800" dirty="0">
              <a:latin typeface="Arial" charset="0"/>
              <a:ea typeface="Arial" charset="0"/>
              <a:cs typeface="Arial" charset="0"/>
            </a:endParaRPr>
          </a:p>
          <a:p>
            <a:pPr marL="174625">
              <a:lnSpc>
                <a:spcPct val="150000"/>
              </a:lnSpc>
            </a:pPr>
            <a:endParaRPr lang="en-US" sz="800" dirty="0">
              <a:latin typeface="Arial" charset="0"/>
              <a:ea typeface="Arial" charset="0"/>
              <a:cs typeface="Arial" charset="0"/>
            </a:endParaRPr>
          </a:p>
          <a:p>
            <a:pPr marL="7938">
              <a:lnSpc>
                <a:spcPct val="150000"/>
              </a:lnSpc>
            </a:pPr>
            <a:r>
              <a:rPr lang="en-US" sz="800" b="1" dirty="0">
                <a:latin typeface="Arial" charset="0"/>
                <a:ea typeface="Arial" charset="0"/>
                <a:cs typeface="Arial" charset="0"/>
              </a:rPr>
              <a:t>LOVE TO SHOP</a:t>
            </a:r>
          </a:p>
          <a:p>
            <a:pPr marL="174625">
              <a:lnSpc>
                <a:spcPct val="150000"/>
              </a:lnSpc>
            </a:pPr>
            <a:r>
              <a:rPr lang="en-US" sz="800" dirty="0">
                <a:latin typeface="Arial" charset="0"/>
                <a:ea typeface="Arial" charset="0"/>
                <a:cs typeface="Arial" charset="0"/>
              </a:rPr>
              <a:t>Paid Social</a:t>
            </a:r>
          </a:p>
        </p:txBody>
      </p:sp>
      <p:cxnSp>
        <p:nvCxnSpPr>
          <p:cNvPr id="133" name="Straight Connector 132"/>
          <p:cNvCxnSpPr/>
          <p:nvPr/>
        </p:nvCxnSpPr>
        <p:spPr>
          <a:xfrm flipV="1">
            <a:off x="4775772" y="2252679"/>
            <a:ext cx="948262" cy="894"/>
          </a:xfrm>
          <a:prstGeom prst="line">
            <a:avLst/>
          </a:prstGeom>
          <a:ln w="762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>
            <a:off x="5724034" y="2249705"/>
            <a:ext cx="952966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/>
          <p:nvPr/>
        </p:nvCxnSpPr>
        <p:spPr>
          <a:xfrm>
            <a:off x="6677001" y="2249705"/>
            <a:ext cx="641627" cy="0"/>
          </a:xfrm>
          <a:prstGeom prst="line">
            <a:avLst/>
          </a:prstGeom>
          <a:ln w="762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/>
          <p:nvPr/>
        </p:nvCxnSpPr>
        <p:spPr>
          <a:xfrm>
            <a:off x="7318627" y="2249705"/>
            <a:ext cx="991606" cy="0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/>
          <p:nvPr/>
        </p:nvCxnSpPr>
        <p:spPr>
          <a:xfrm>
            <a:off x="8310234" y="2249705"/>
            <a:ext cx="904111" cy="0"/>
          </a:xfrm>
          <a:prstGeom prst="line">
            <a:avLst/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/>
          <p:nvPr/>
        </p:nvCxnSpPr>
        <p:spPr>
          <a:xfrm>
            <a:off x="9214345" y="2249705"/>
            <a:ext cx="1312419" cy="0"/>
          </a:xfrm>
          <a:prstGeom prst="line">
            <a:avLst/>
          </a:prstGeom>
          <a:ln w="762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/>
          <p:nvPr/>
        </p:nvCxnSpPr>
        <p:spPr>
          <a:xfrm>
            <a:off x="5431487" y="2416133"/>
            <a:ext cx="292508" cy="0"/>
          </a:xfrm>
          <a:prstGeom prst="line">
            <a:avLst/>
          </a:prstGeom>
          <a:ln w="76200">
            <a:solidFill>
              <a:srgbClr val="DE42D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0" name="Group 139"/>
          <p:cNvGrpSpPr/>
          <p:nvPr/>
        </p:nvGrpSpPr>
        <p:grpSpPr>
          <a:xfrm>
            <a:off x="5721172" y="2388470"/>
            <a:ext cx="632448" cy="55326"/>
            <a:chOff x="2398835" y="3258467"/>
            <a:chExt cx="826208" cy="72276"/>
          </a:xfrm>
        </p:grpSpPr>
        <p:cxnSp>
          <p:nvCxnSpPr>
            <p:cNvPr id="141" name="Straight Connector 140"/>
            <p:cNvCxnSpPr/>
            <p:nvPr/>
          </p:nvCxnSpPr>
          <p:spPr>
            <a:xfrm>
              <a:off x="2398835" y="3258467"/>
              <a:ext cx="826208" cy="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/>
            <p:cNvCxnSpPr/>
            <p:nvPr/>
          </p:nvCxnSpPr>
          <p:spPr>
            <a:xfrm>
              <a:off x="2398835" y="3330743"/>
              <a:ext cx="826208" cy="0"/>
            </a:xfrm>
            <a:prstGeom prst="line">
              <a:avLst/>
            </a:prstGeom>
            <a:ln w="76200">
              <a:solidFill>
                <a:srgbClr val="5CD8D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43" name="Straight Connector 142"/>
          <p:cNvCxnSpPr/>
          <p:nvPr/>
        </p:nvCxnSpPr>
        <p:spPr>
          <a:xfrm flipV="1">
            <a:off x="7318196" y="2413347"/>
            <a:ext cx="1014431" cy="2786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/>
          <p:nvPr/>
        </p:nvCxnSpPr>
        <p:spPr>
          <a:xfrm>
            <a:off x="9374557" y="2416133"/>
            <a:ext cx="1161929" cy="0"/>
          </a:xfrm>
          <a:prstGeom prst="line">
            <a:avLst/>
          </a:prstGeom>
          <a:ln w="762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/>
          <p:nvPr/>
        </p:nvCxnSpPr>
        <p:spPr>
          <a:xfrm>
            <a:off x="9365684" y="2568712"/>
            <a:ext cx="1161077" cy="1295"/>
          </a:xfrm>
          <a:prstGeom prst="line">
            <a:avLst/>
          </a:prstGeom>
          <a:ln w="762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/>
          <p:nvPr/>
        </p:nvCxnSpPr>
        <p:spPr>
          <a:xfrm>
            <a:off x="5734482" y="2602906"/>
            <a:ext cx="629961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/>
          <p:nvPr/>
        </p:nvCxnSpPr>
        <p:spPr>
          <a:xfrm>
            <a:off x="5458909" y="2602906"/>
            <a:ext cx="279983" cy="0"/>
          </a:xfrm>
          <a:prstGeom prst="line">
            <a:avLst/>
          </a:prstGeom>
          <a:ln w="76200">
            <a:solidFill>
              <a:srgbClr val="DE42D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/>
          <p:nvPr/>
        </p:nvCxnSpPr>
        <p:spPr>
          <a:xfrm>
            <a:off x="4771812" y="2741552"/>
            <a:ext cx="341093" cy="0"/>
          </a:xfrm>
          <a:prstGeom prst="line">
            <a:avLst/>
          </a:prstGeom>
          <a:ln w="762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Connector 155"/>
          <p:cNvCxnSpPr/>
          <p:nvPr/>
        </p:nvCxnSpPr>
        <p:spPr>
          <a:xfrm>
            <a:off x="5112904" y="2741552"/>
            <a:ext cx="604024" cy="0"/>
          </a:xfrm>
          <a:prstGeom prst="line">
            <a:avLst/>
          </a:prstGeom>
          <a:ln w="76200">
            <a:solidFill>
              <a:srgbClr val="DE42D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Connector 156"/>
          <p:cNvCxnSpPr/>
          <p:nvPr/>
        </p:nvCxnSpPr>
        <p:spPr>
          <a:xfrm>
            <a:off x="5714497" y="2715339"/>
            <a:ext cx="639554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/>
          <p:nvPr/>
        </p:nvCxnSpPr>
        <p:spPr>
          <a:xfrm>
            <a:off x="5714497" y="2786973"/>
            <a:ext cx="639554" cy="0"/>
          </a:xfrm>
          <a:prstGeom prst="line">
            <a:avLst/>
          </a:prstGeom>
          <a:ln w="76200">
            <a:solidFill>
              <a:srgbClr val="5CD8D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cxnSpLocks/>
          </p:cNvCxnSpPr>
          <p:nvPr/>
        </p:nvCxnSpPr>
        <p:spPr>
          <a:xfrm>
            <a:off x="7318624" y="2751156"/>
            <a:ext cx="1014002" cy="0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Connector 161"/>
          <p:cNvCxnSpPr/>
          <p:nvPr/>
        </p:nvCxnSpPr>
        <p:spPr>
          <a:xfrm>
            <a:off x="9214342" y="2751156"/>
            <a:ext cx="1312419" cy="0"/>
          </a:xfrm>
          <a:prstGeom prst="line">
            <a:avLst/>
          </a:prstGeom>
          <a:ln w="762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/>
          <p:cNvCxnSpPr>
            <a:cxnSpLocks/>
          </p:cNvCxnSpPr>
          <p:nvPr/>
        </p:nvCxnSpPr>
        <p:spPr>
          <a:xfrm>
            <a:off x="5407524" y="4562958"/>
            <a:ext cx="1910668" cy="0"/>
          </a:xfrm>
          <a:prstGeom prst="line">
            <a:avLst/>
          </a:prstGeom>
          <a:ln w="7620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Connector 164"/>
          <p:cNvCxnSpPr>
            <a:cxnSpLocks/>
          </p:cNvCxnSpPr>
          <p:nvPr/>
        </p:nvCxnSpPr>
        <p:spPr>
          <a:xfrm>
            <a:off x="6359904" y="2751156"/>
            <a:ext cx="950184" cy="0"/>
          </a:xfrm>
          <a:prstGeom prst="line">
            <a:avLst/>
          </a:prstGeom>
          <a:ln w="76200">
            <a:solidFill>
              <a:srgbClr val="FFDE0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/>
          <p:nvPr/>
        </p:nvCxnSpPr>
        <p:spPr>
          <a:xfrm>
            <a:off x="8332627" y="2751156"/>
            <a:ext cx="904111" cy="0"/>
          </a:xfrm>
          <a:prstGeom prst="line">
            <a:avLst/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Connector 167"/>
          <p:cNvCxnSpPr>
            <a:cxnSpLocks/>
          </p:cNvCxnSpPr>
          <p:nvPr/>
        </p:nvCxnSpPr>
        <p:spPr>
          <a:xfrm>
            <a:off x="5268656" y="4724400"/>
            <a:ext cx="3998180" cy="0"/>
          </a:xfrm>
          <a:prstGeom prst="line">
            <a:avLst/>
          </a:prstGeom>
          <a:ln w="7620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cxnSpLocks/>
          </p:cNvCxnSpPr>
          <p:nvPr/>
        </p:nvCxnSpPr>
        <p:spPr>
          <a:xfrm>
            <a:off x="7959818" y="4562958"/>
            <a:ext cx="1254520" cy="0"/>
          </a:xfrm>
          <a:prstGeom prst="line">
            <a:avLst/>
          </a:prstGeom>
          <a:ln w="7620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Teardrop 170"/>
          <p:cNvSpPr/>
          <p:nvPr/>
        </p:nvSpPr>
        <p:spPr>
          <a:xfrm flipV="1">
            <a:off x="7301970" y="6039341"/>
            <a:ext cx="152400" cy="152400"/>
          </a:xfrm>
          <a:prstGeom prst="teardrop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2" name="Teardrop 171"/>
          <p:cNvSpPr/>
          <p:nvPr/>
        </p:nvSpPr>
        <p:spPr>
          <a:xfrm flipV="1">
            <a:off x="7301970" y="6394047"/>
            <a:ext cx="152400" cy="152400"/>
          </a:xfrm>
          <a:prstGeom prst="teardrop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73" name="Teardrop 172"/>
          <p:cNvSpPr/>
          <p:nvPr/>
        </p:nvSpPr>
        <p:spPr>
          <a:xfrm flipV="1">
            <a:off x="5932598" y="6039341"/>
            <a:ext cx="152400" cy="152400"/>
          </a:xfrm>
          <a:prstGeom prst="teardrop">
            <a:avLst/>
          </a:prstGeom>
          <a:solidFill>
            <a:srgbClr val="5CD8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4" name="Teardrop 173"/>
          <p:cNvSpPr/>
          <p:nvPr/>
        </p:nvSpPr>
        <p:spPr>
          <a:xfrm flipV="1">
            <a:off x="5932598" y="6394047"/>
            <a:ext cx="152400" cy="152400"/>
          </a:xfrm>
          <a:prstGeom prst="teardrop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75" name="Straight Connector 174"/>
          <p:cNvCxnSpPr/>
          <p:nvPr/>
        </p:nvCxnSpPr>
        <p:spPr>
          <a:xfrm flipV="1">
            <a:off x="3463899" y="1764085"/>
            <a:ext cx="740" cy="4115054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Connector 175"/>
          <p:cNvCxnSpPr/>
          <p:nvPr/>
        </p:nvCxnSpPr>
        <p:spPr>
          <a:xfrm flipH="1" flipV="1">
            <a:off x="4092109" y="1777526"/>
            <a:ext cx="1019" cy="4101614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/>
          <p:cNvCxnSpPr/>
          <p:nvPr/>
        </p:nvCxnSpPr>
        <p:spPr>
          <a:xfrm flipH="1" flipV="1">
            <a:off x="4776111" y="1764086"/>
            <a:ext cx="2221" cy="4115055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/>
          <p:cNvCxnSpPr/>
          <p:nvPr/>
        </p:nvCxnSpPr>
        <p:spPr>
          <a:xfrm flipH="1" flipV="1">
            <a:off x="2816803" y="1803077"/>
            <a:ext cx="15683" cy="4076063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" name="TextBox 183"/>
          <p:cNvSpPr txBox="1"/>
          <p:nvPr/>
        </p:nvSpPr>
        <p:spPr>
          <a:xfrm>
            <a:off x="4163010" y="1500528"/>
            <a:ext cx="5341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>
                <a:latin typeface="Arial" charset="0"/>
                <a:ea typeface="Arial" charset="0"/>
                <a:cs typeface="Arial" charset="0"/>
              </a:rPr>
              <a:t>MAR</a:t>
            </a:r>
          </a:p>
        </p:txBody>
      </p:sp>
      <p:sp>
        <p:nvSpPr>
          <p:cNvPr id="185" name="TextBox 184"/>
          <p:cNvSpPr txBox="1"/>
          <p:nvPr/>
        </p:nvSpPr>
        <p:spPr>
          <a:xfrm>
            <a:off x="3544055" y="1509081"/>
            <a:ext cx="4924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>
                <a:latin typeface="Arial" charset="0"/>
                <a:ea typeface="Arial" charset="0"/>
                <a:cs typeface="Arial" charset="0"/>
              </a:rPr>
              <a:t>FEB</a:t>
            </a:r>
          </a:p>
        </p:txBody>
      </p:sp>
      <p:sp>
        <p:nvSpPr>
          <p:cNvPr id="186" name="TextBox 185"/>
          <p:cNvSpPr txBox="1"/>
          <p:nvPr/>
        </p:nvSpPr>
        <p:spPr>
          <a:xfrm>
            <a:off x="2921034" y="1512001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>
                <a:latin typeface="Arial" charset="0"/>
                <a:ea typeface="Arial" charset="0"/>
                <a:cs typeface="Arial" charset="0"/>
              </a:rPr>
              <a:t>JAN</a:t>
            </a:r>
          </a:p>
        </p:txBody>
      </p:sp>
      <p:cxnSp>
        <p:nvCxnSpPr>
          <p:cNvPr id="187" name="Straight Connector 186"/>
          <p:cNvCxnSpPr/>
          <p:nvPr/>
        </p:nvCxnSpPr>
        <p:spPr>
          <a:xfrm>
            <a:off x="2816802" y="2245837"/>
            <a:ext cx="1958970" cy="3868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Connector 187"/>
          <p:cNvCxnSpPr/>
          <p:nvPr/>
        </p:nvCxnSpPr>
        <p:spPr>
          <a:xfrm flipV="1">
            <a:off x="2825433" y="2413347"/>
            <a:ext cx="306637" cy="16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Connector 188"/>
          <p:cNvCxnSpPr/>
          <p:nvPr/>
        </p:nvCxnSpPr>
        <p:spPr>
          <a:xfrm>
            <a:off x="3132070" y="2612646"/>
            <a:ext cx="681919" cy="3746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Connector 189"/>
          <p:cNvCxnSpPr/>
          <p:nvPr/>
        </p:nvCxnSpPr>
        <p:spPr>
          <a:xfrm flipV="1">
            <a:off x="2830728" y="2741552"/>
            <a:ext cx="1945045" cy="19208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Connector 190"/>
          <p:cNvCxnSpPr/>
          <p:nvPr/>
        </p:nvCxnSpPr>
        <p:spPr>
          <a:xfrm>
            <a:off x="2842948" y="5562600"/>
            <a:ext cx="7727580" cy="10460"/>
          </a:xfrm>
          <a:prstGeom prst="line">
            <a:avLst/>
          </a:prstGeom>
          <a:ln w="7620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Straight Connector 191"/>
          <p:cNvCxnSpPr/>
          <p:nvPr/>
        </p:nvCxnSpPr>
        <p:spPr>
          <a:xfrm>
            <a:off x="4267204" y="2413347"/>
            <a:ext cx="508569" cy="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Connector 192"/>
          <p:cNvCxnSpPr/>
          <p:nvPr/>
        </p:nvCxnSpPr>
        <p:spPr>
          <a:xfrm>
            <a:off x="2825429" y="3505201"/>
            <a:ext cx="2270000" cy="3073"/>
          </a:xfrm>
          <a:prstGeom prst="line">
            <a:avLst/>
          </a:prstGeom>
          <a:ln w="76200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Straight Connector 193"/>
          <p:cNvCxnSpPr/>
          <p:nvPr/>
        </p:nvCxnSpPr>
        <p:spPr>
          <a:xfrm>
            <a:off x="2826961" y="3678940"/>
            <a:ext cx="2268468" cy="3071"/>
          </a:xfrm>
          <a:prstGeom prst="line">
            <a:avLst/>
          </a:prstGeom>
          <a:ln w="76200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Straight Connector 194"/>
          <p:cNvCxnSpPr>
            <a:cxnSpLocks/>
          </p:cNvCxnSpPr>
          <p:nvPr/>
        </p:nvCxnSpPr>
        <p:spPr>
          <a:xfrm>
            <a:off x="5407525" y="4419600"/>
            <a:ext cx="1902561" cy="0"/>
          </a:xfrm>
          <a:prstGeom prst="line">
            <a:avLst/>
          </a:prstGeom>
          <a:ln w="7620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Connector 195"/>
          <p:cNvCxnSpPr>
            <a:cxnSpLocks/>
          </p:cNvCxnSpPr>
          <p:nvPr/>
        </p:nvCxnSpPr>
        <p:spPr>
          <a:xfrm>
            <a:off x="7959818" y="4419600"/>
            <a:ext cx="1254520" cy="0"/>
          </a:xfrm>
          <a:prstGeom prst="line">
            <a:avLst/>
          </a:prstGeom>
          <a:ln w="7620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8" name="TextBox 197"/>
          <p:cNvSpPr txBox="1"/>
          <p:nvPr/>
        </p:nvSpPr>
        <p:spPr>
          <a:xfrm>
            <a:off x="7438459" y="5902404"/>
            <a:ext cx="1423864" cy="1107996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sz="1000" b="1">
                <a:latin typeface="Arial" charset="0"/>
                <a:ea typeface="Arial" charset="0"/>
                <a:cs typeface="Arial" charset="0"/>
              </a:rPr>
              <a:t>Product </a:t>
            </a:r>
            <a:br>
              <a:rPr lang="en-US" sz="1000" b="1">
                <a:latin typeface="Arial" charset="0"/>
                <a:ea typeface="Arial" charset="0"/>
                <a:cs typeface="Arial" charset="0"/>
              </a:rPr>
            </a:br>
            <a:r>
              <a:rPr lang="en-US" sz="1000" b="1">
                <a:latin typeface="Arial" charset="0"/>
                <a:ea typeface="Arial" charset="0"/>
                <a:cs typeface="Arial" charset="0"/>
              </a:rPr>
              <a:t>Discount </a:t>
            </a:r>
            <a:endParaRPr lang="en-US" sz="1000" b="1" dirty="0">
              <a:latin typeface="Arial" charset="0"/>
              <a:ea typeface="Arial" charset="0"/>
              <a:cs typeface="Arial" charset="0"/>
            </a:endParaRPr>
          </a:p>
          <a:p>
            <a:endParaRPr lang="en-US" sz="1000" b="1" dirty="0">
              <a:latin typeface="Arial" charset="0"/>
              <a:ea typeface="Arial" charset="0"/>
              <a:cs typeface="Arial" charset="0"/>
            </a:endParaRPr>
          </a:p>
          <a:p>
            <a:r>
              <a:rPr lang="en-US" sz="1000" b="1" dirty="0">
                <a:latin typeface="Arial" charset="0"/>
                <a:ea typeface="Arial" charset="0"/>
                <a:cs typeface="Arial" charset="0"/>
              </a:rPr>
              <a:t>Meet Ben</a:t>
            </a:r>
            <a:r>
              <a:rPr lang="en-US" sz="1200" b="1" dirty="0">
                <a:latin typeface="Arial" charset="0"/>
                <a:ea typeface="Arial" charset="0"/>
                <a:cs typeface="Arial" charset="0"/>
              </a:rPr>
              <a:t>			</a:t>
            </a:r>
          </a:p>
        </p:txBody>
      </p:sp>
      <p:sp>
        <p:nvSpPr>
          <p:cNvPr id="199" name="Teardrop 198"/>
          <p:cNvSpPr/>
          <p:nvPr/>
        </p:nvSpPr>
        <p:spPr>
          <a:xfrm flipV="1">
            <a:off x="8557523" y="6039341"/>
            <a:ext cx="152400" cy="152400"/>
          </a:xfrm>
          <a:prstGeom prst="teardrop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0" name="Teardrop 199"/>
          <p:cNvSpPr/>
          <p:nvPr/>
        </p:nvSpPr>
        <p:spPr>
          <a:xfrm flipV="1">
            <a:off x="8557523" y="6394047"/>
            <a:ext cx="152400" cy="152400"/>
          </a:xfrm>
          <a:prstGeom prst="teardrop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201" name="TextBox 200"/>
          <p:cNvSpPr txBox="1"/>
          <p:nvPr/>
        </p:nvSpPr>
        <p:spPr>
          <a:xfrm>
            <a:off x="8694012" y="6009849"/>
            <a:ext cx="2050188" cy="1031051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sz="1000" b="1" dirty="0">
                <a:latin typeface="Arial" charset="0"/>
                <a:ea typeface="Arial" charset="0"/>
                <a:cs typeface="Arial" charset="0"/>
              </a:rPr>
              <a:t>Car Ins. Savings</a:t>
            </a:r>
          </a:p>
          <a:p>
            <a:endParaRPr lang="en-US" sz="300" b="1" dirty="0"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200000"/>
              </a:lnSpc>
            </a:pPr>
            <a:r>
              <a:rPr lang="en-US" sz="1000" b="1" dirty="0">
                <a:latin typeface="Arial" charset="0"/>
                <a:ea typeface="Arial" charset="0"/>
                <a:cs typeface="Arial" charset="0"/>
              </a:rPr>
              <a:t>LTS: Various retail</a:t>
            </a:r>
            <a:r>
              <a:rPr lang="en-US" sz="1200" b="1" dirty="0">
                <a:latin typeface="Arial" charset="0"/>
                <a:ea typeface="Arial" charset="0"/>
                <a:cs typeface="Arial" charset="0"/>
              </a:rPr>
              <a:t>			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20F014F-35EE-4848-A85B-309AFD1F455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4642" y="6367512"/>
            <a:ext cx="1079096" cy="292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0107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99</Words>
  <Application>Microsoft Office PowerPoint</Application>
  <PresentationFormat>Widescreen</PresentationFormat>
  <Paragraphs>53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2018 Marketing Message Calendar </vt:lpstr>
      <vt:lpstr>2018 Marketing Message Calendar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MESSAGE CADENCE SUMMARY</dc:title>
  <dc:creator>Jacki Koch</dc:creator>
  <cp:lastModifiedBy>Kristin J. Moore</cp:lastModifiedBy>
  <cp:revision>9</cp:revision>
  <dcterms:created xsi:type="dcterms:W3CDTF">2017-04-28T19:02:17Z</dcterms:created>
  <dcterms:modified xsi:type="dcterms:W3CDTF">2018-07-19T20:06:36Z</dcterms:modified>
</cp:coreProperties>
</file>